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402" r:id="rId2"/>
    <p:sldId id="506" r:id="rId3"/>
    <p:sldId id="507" r:id="rId4"/>
    <p:sldId id="483" r:id="rId5"/>
    <p:sldId id="504" r:id="rId6"/>
    <p:sldId id="501" r:id="rId7"/>
    <p:sldId id="487" r:id="rId8"/>
    <p:sldId id="508" r:id="rId9"/>
    <p:sldId id="489" r:id="rId10"/>
    <p:sldId id="490" r:id="rId11"/>
    <p:sldId id="491" r:id="rId12"/>
    <p:sldId id="497" r:id="rId13"/>
    <p:sldId id="496" r:id="rId14"/>
    <p:sldId id="486" r:id="rId15"/>
    <p:sldId id="488" r:id="rId16"/>
    <p:sldId id="495" r:id="rId17"/>
    <p:sldId id="492" r:id="rId18"/>
    <p:sldId id="498" r:id="rId19"/>
    <p:sldId id="493" r:id="rId20"/>
    <p:sldId id="494" r:id="rId21"/>
    <p:sldId id="499" r:id="rId22"/>
    <p:sldId id="500" r:id="rId2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30048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chemeClr val="accent1">
            <a:lumOff val="12500"/>
          </a:schemeClr>
        </a:solidFill>
        <a:effectLst>
          <a:outerShdw blurRad="12700" dist="63500" dir="18900000" rotWithShape="0">
            <a:srgbClr val="D6D5D5"/>
          </a:outerShdw>
        </a:effectLst>
        <a:uFillTx/>
        <a:latin typeface="Calibri"/>
        <a:ea typeface="Calibri"/>
        <a:cs typeface="Calibri"/>
        <a:sym typeface="Calibri"/>
      </a:defRPr>
    </a:lvl1pPr>
    <a:lvl2pPr marL="0" marR="0" indent="0" algn="l" defTabSz="130048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chemeClr val="accent1">
            <a:lumOff val="12500"/>
          </a:schemeClr>
        </a:solidFill>
        <a:effectLst>
          <a:outerShdw blurRad="12700" dist="63500" dir="18900000" rotWithShape="0">
            <a:srgbClr val="D6D5D5"/>
          </a:outerShdw>
        </a:effectLst>
        <a:uFillTx/>
        <a:latin typeface="Calibri"/>
        <a:ea typeface="Calibri"/>
        <a:cs typeface="Calibri"/>
        <a:sym typeface="Calibri"/>
      </a:defRPr>
    </a:lvl2pPr>
    <a:lvl3pPr marL="0" marR="0" indent="0" algn="l" defTabSz="130048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chemeClr val="accent1">
            <a:lumOff val="12500"/>
          </a:schemeClr>
        </a:solidFill>
        <a:effectLst>
          <a:outerShdw blurRad="12700" dist="63500" dir="18900000" rotWithShape="0">
            <a:srgbClr val="D6D5D5"/>
          </a:outerShdw>
        </a:effectLst>
        <a:uFillTx/>
        <a:latin typeface="Calibri"/>
        <a:ea typeface="Calibri"/>
        <a:cs typeface="Calibri"/>
        <a:sym typeface="Calibri"/>
      </a:defRPr>
    </a:lvl3pPr>
    <a:lvl4pPr marL="0" marR="0" indent="0" algn="l" defTabSz="130048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chemeClr val="accent1">
            <a:lumOff val="12500"/>
          </a:schemeClr>
        </a:solidFill>
        <a:effectLst>
          <a:outerShdw blurRad="12700" dist="63500" dir="18900000" rotWithShape="0">
            <a:srgbClr val="D6D5D5"/>
          </a:outerShdw>
        </a:effectLst>
        <a:uFillTx/>
        <a:latin typeface="Calibri"/>
        <a:ea typeface="Calibri"/>
        <a:cs typeface="Calibri"/>
        <a:sym typeface="Calibri"/>
      </a:defRPr>
    </a:lvl4pPr>
    <a:lvl5pPr marL="0" marR="0" indent="0" algn="l" defTabSz="130048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chemeClr val="accent1">
            <a:lumOff val="12500"/>
          </a:schemeClr>
        </a:solidFill>
        <a:effectLst>
          <a:outerShdw blurRad="12700" dist="63500" dir="18900000" rotWithShape="0">
            <a:srgbClr val="D6D5D5"/>
          </a:outerShdw>
        </a:effectLst>
        <a:uFillTx/>
        <a:latin typeface="Calibri"/>
        <a:ea typeface="Calibri"/>
        <a:cs typeface="Calibri"/>
        <a:sym typeface="Calibri"/>
      </a:defRPr>
    </a:lvl5pPr>
    <a:lvl6pPr marL="0" marR="0" indent="0" algn="l" defTabSz="130048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chemeClr val="accent1">
            <a:lumOff val="12500"/>
          </a:schemeClr>
        </a:solidFill>
        <a:effectLst>
          <a:outerShdw blurRad="12700" dist="63500" dir="18900000" rotWithShape="0">
            <a:srgbClr val="D6D5D5"/>
          </a:outerShdw>
        </a:effectLst>
        <a:uFillTx/>
        <a:latin typeface="Calibri"/>
        <a:ea typeface="Calibri"/>
        <a:cs typeface="Calibri"/>
        <a:sym typeface="Calibri"/>
      </a:defRPr>
    </a:lvl6pPr>
    <a:lvl7pPr marL="0" marR="0" indent="0" algn="l" defTabSz="130048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chemeClr val="accent1">
            <a:lumOff val="12500"/>
          </a:schemeClr>
        </a:solidFill>
        <a:effectLst>
          <a:outerShdw blurRad="12700" dist="63500" dir="18900000" rotWithShape="0">
            <a:srgbClr val="D6D5D5"/>
          </a:outerShdw>
        </a:effectLst>
        <a:uFillTx/>
        <a:latin typeface="Calibri"/>
        <a:ea typeface="Calibri"/>
        <a:cs typeface="Calibri"/>
        <a:sym typeface="Calibri"/>
      </a:defRPr>
    </a:lvl7pPr>
    <a:lvl8pPr marL="0" marR="0" indent="0" algn="l" defTabSz="130048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chemeClr val="accent1">
            <a:lumOff val="12500"/>
          </a:schemeClr>
        </a:solidFill>
        <a:effectLst>
          <a:outerShdw blurRad="12700" dist="63500" dir="18900000" rotWithShape="0">
            <a:srgbClr val="D6D5D5"/>
          </a:outerShdw>
        </a:effectLst>
        <a:uFillTx/>
        <a:latin typeface="Calibri"/>
        <a:ea typeface="Calibri"/>
        <a:cs typeface="Calibri"/>
        <a:sym typeface="Calibri"/>
      </a:defRPr>
    </a:lvl8pPr>
    <a:lvl9pPr marL="0" marR="0" indent="0" algn="l" defTabSz="130048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chemeClr val="accent1">
            <a:lumOff val="12500"/>
          </a:schemeClr>
        </a:solidFill>
        <a:effectLst>
          <a:outerShdw blurRad="12700" dist="63500" dir="18900000" rotWithShape="0">
            <a:srgbClr val="D6D5D5"/>
          </a:outerShdw>
        </a:effectLst>
        <a:uFillTx/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80"/>
    <p:restoredTop sz="95034"/>
  </p:normalViewPr>
  <p:slideViewPr>
    <p:cSldViewPr snapToGrid="0" snapToObjects="1">
      <p:cViewPr>
        <p:scale>
          <a:sx n="86" d="100"/>
          <a:sy n="86" d="100"/>
        </p:scale>
        <p:origin x="2712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509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449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28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391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bg>
      <p:bgPr>
        <a:gradFill flip="none" rotWithShape="1">
          <a:gsLst>
            <a:gs pos="0">
              <a:srgbClr val="FFFFFF"/>
            </a:gs>
            <a:gs pos="100000">
              <a:srgbClr val="618F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2185" y="-2"/>
            <a:ext cx="2206894" cy="882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11950"/>
          <a:stretch>
            <a:fillRect/>
          </a:stretch>
        </p:blipFill>
        <p:spPr>
          <a:xfrm>
            <a:off x="-1" y="-2"/>
            <a:ext cx="1126526" cy="882804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51342" y="8864143"/>
            <a:ext cx="368767" cy="351999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r" defTabSz="1300480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Text"/>
          <p:cNvSpPr txBox="1">
            <a:spLocks noGrp="1"/>
          </p:cNvSpPr>
          <p:nvPr>
            <p:ph type="title"/>
          </p:nvPr>
        </p:nvSpPr>
        <p:spPr>
          <a:xfrm>
            <a:off x="975358" y="3029936"/>
            <a:ext cx="11054083" cy="2090704"/>
          </a:xfrm>
          <a:prstGeom prst="rect">
            <a:avLst/>
          </a:prstGeom>
        </p:spPr>
        <p:txBody>
          <a:bodyPr lIns="65022" tIns="65022" rIns="65022" bIns="65022"/>
          <a:lstStyle>
            <a:lvl1pPr defTabSz="130048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3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50718" y="5527040"/>
            <a:ext cx="9103362" cy="2492588"/>
          </a:xfrm>
          <a:prstGeom prst="rect">
            <a:avLst/>
          </a:prstGeom>
        </p:spPr>
        <p:txBody>
          <a:bodyPr lIns="65022" tIns="65022" rIns="65022" bIns="65022" anchor="t"/>
          <a:lstStyle>
            <a:lvl1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8692" y="9114113"/>
            <a:ext cx="355869" cy="371347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r" defTabSz="130048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Text"/>
          <p:cNvSpPr txBox="1">
            <a:spLocks noGrp="1"/>
          </p:cNvSpPr>
          <p:nvPr>
            <p:ph type="title"/>
          </p:nvPr>
        </p:nvSpPr>
        <p:spPr>
          <a:xfrm>
            <a:off x="975359" y="3029937"/>
            <a:ext cx="11054082" cy="2090703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50719" y="5527040"/>
            <a:ext cx="9103361" cy="249258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8689" y="9114112"/>
            <a:ext cx="355871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327745" y="8041453"/>
            <a:ext cx="340516" cy="327432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400">
                <a:solidFill>
                  <a:srgbClr val="4F81B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  <a:lvl2pPr marL="777875" indent="-333375" algn="ctr">
              <a:spcBef>
                <a:spcPts val="0"/>
              </a:spcBef>
              <a:defRPr sz="2400" i="1"/>
            </a:lvl2pPr>
            <a:lvl3pPr marL="1222375" indent="-333375" algn="ctr">
              <a:spcBef>
                <a:spcPts val="0"/>
              </a:spcBef>
              <a:defRPr sz="2400" i="1"/>
            </a:lvl3pPr>
            <a:lvl4pPr marL="1666875" indent="-333375" algn="ctr">
              <a:spcBef>
                <a:spcPts val="0"/>
              </a:spcBef>
              <a:defRPr sz="2400" i="1"/>
            </a:lvl4pPr>
            <a:lvl5pPr marL="2111375" indent="-333375" algn="ctr">
              <a:spcBef>
                <a:spcPts val="0"/>
              </a:spcBef>
              <a:defRPr sz="2400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3"/>
          </p:nvPr>
        </p:nvSpPr>
        <p:spPr>
          <a:xfrm>
            <a:off x="1270000" y="4267112"/>
            <a:ext cx="10464800" cy="609777"/>
          </a:xfrm>
          <a:prstGeom prst="rect">
            <a:avLst/>
          </a:prstGeom>
        </p:spPr>
        <p:txBody>
          <a:bodyPr/>
          <a:lstStyle/>
          <a:p>
            <a:pPr marL="0" indent="0" defTabSz="1300480">
              <a:spcBef>
                <a:spcPts val="1000"/>
              </a:spcBef>
              <a:buSzTx/>
              <a:buNone/>
              <a:defRPr sz="3400" b="1">
                <a:solidFill>
                  <a:schemeClr val="accent1">
                    <a:lumOff val="12500"/>
                  </a:schemeClr>
                </a:solidFill>
                <a:effectLst>
                  <a:outerShdw blurRad="12700" dist="63500" dir="18900000" rotWithShape="0">
                    <a:srgbClr val="D6D5D5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584200">
              <a:spcBef>
                <a:spcPts val="0"/>
              </a:spcBef>
              <a:defRPr sz="16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4" r:id="rId14"/>
    <p:sldLayoutId id="2147483665" r:id="rId15"/>
    <p:sldLayoutId id="2147483666" r:id="rId16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jpg"/><Relationship Id="rId3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eg"/><Relationship Id="rId5" Type="http://schemas.openxmlformats.org/officeDocument/2006/relationships/image" Target="../media/image16.jpg"/><Relationship Id="rId6" Type="http://schemas.openxmlformats.org/officeDocument/2006/relationships/image" Target="../media/image17.jp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Relationship Id="rId3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7.png"/><Relationship Id="rId3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2.jpeg"/><Relationship Id="rId3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3.jpg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jpe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0212"/>
            <a:ext cx="13004800" cy="13004800"/>
          </a:xfrm>
          <a:prstGeom prst="rect">
            <a:avLst/>
          </a:prstGeom>
        </p:spPr>
      </p:pic>
      <p:sp>
        <p:nvSpPr>
          <p:cNvPr id="172" name="SALT Transient Program…"/>
          <p:cNvSpPr txBox="1"/>
          <p:nvPr/>
        </p:nvSpPr>
        <p:spPr>
          <a:xfrm>
            <a:off x="963571" y="683776"/>
            <a:ext cx="10864940" cy="4557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>
            <a:noAutofit/>
          </a:bodyPr>
          <a:lstStyle/>
          <a:p>
            <a:pPr lvl="1" algn="ctr"/>
            <a:endParaRPr lang="en-US" dirty="0">
              <a:solidFill>
                <a:srgbClr val="0070C0"/>
              </a:solidFill>
            </a:endParaRPr>
          </a:p>
          <a:p>
            <a:pPr lvl="1" algn="ctr"/>
            <a:r>
              <a:rPr lang="en-US" dirty="0" smtClean="0">
                <a:solidFill>
                  <a:schemeClr val="bg1"/>
                </a:solidFill>
                <a:effectLst/>
              </a:rPr>
              <a:t>The Intelligent Observatory</a:t>
            </a:r>
            <a:endParaRPr lang="en-US" dirty="0" smtClean="0">
              <a:solidFill>
                <a:schemeClr val="bg1"/>
              </a:solidFill>
              <a:effectLst/>
            </a:endParaRPr>
          </a:p>
          <a:p>
            <a:pPr lvl="1" algn="ctr"/>
            <a:endParaRPr lang="en-US" dirty="0" smtClean="0">
              <a:solidFill>
                <a:srgbClr val="0070C0"/>
              </a:solidFill>
            </a:endParaRPr>
          </a:p>
          <a:p>
            <a:pPr lvl="1" algn="ctr"/>
            <a:r>
              <a:rPr lang="en-US" dirty="0" smtClean="0">
                <a:solidFill>
                  <a:schemeClr val="tx1">
                    <a:lumMod val="40000"/>
                    <a:lumOff val="60000"/>
                  </a:schemeClr>
                </a:solidFill>
                <a:effectLst/>
              </a:rPr>
              <a:t>Stephen Potter</a:t>
            </a:r>
          </a:p>
          <a:p>
            <a:pPr lvl="1" algn="ctr"/>
            <a:endParaRPr lang="en-US" dirty="0" smtClean="0">
              <a:solidFill>
                <a:schemeClr val="tx1">
                  <a:lumMod val="40000"/>
                  <a:lumOff val="60000"/>
                </a:schemeClr>
              </a:solidFill>
              <a:effectLst/>
            </a:endParaRPr>
          </a:p>
          <a:p>
            <a:pPr lvl="1" algn="ctr"/>
            <a:endParaRPr lang="en-US" dirty="0">
              <a:solidFill>
                <a:schemeClr val="tx1">
                  <a:lumMod val="40000"/>
                  <a:lumOff val="60000"/>
                </a:schemeClr>
              </a:solidFill>
              <a:effectLst/>
            </a:endParaRPr>
          </a:p>
          <a:p>
            <a:pPr lvl="1" algn="ctr"/>
            <a:endParaRPr lang="en-US" dirty="0" smtClean="0">
              <a:solidFill>
                <a:schemeClr val="tx1">
                  <a:lumMod val="40000"/>
                  <a:lumOff val="60000"/>
                </a:schemeClr>
              </a:solidFill>
              <a:effectLst/>
            </a:endParaRPr>
          </a:p>
          <a:p>
            <a:pPr lvl="1" algn="ctr"/>
            <a:r>
              <a:rPr lang="en-US" dirty="0" smtClean="0">
                <a:solidFill>
                  <a:schemeClr val="bg1"/>
                </a:solidFill>
                <a:effectLst/>
              </a:rPr>
              <a:t>South </a:t>
            </a:r>
            <a:r>
              <a:rPr lang="en-US" dirty="0">
                <a:solidFill>
                  <a:schemeClr val="bg1"/>
                </a:solidFill>
                <a:effectLst/>
              </a:rPr>
              <a:t>African Astronomical Observatory</a:t>
            </a:r>
          </a:p>
          <a:p>
            <a:pPr lvl="1" algn="ctr"/>
            <a:r>
              <a:rPr lang="en-US" dirty="0" smtClean="0">
                <a:solidFill>
                  <a:schemeClr val="bg1"/>
                </a:solidFill>
                <a:effectLst/>
              </a:rPr>
              <a:t>University of Johannesburg</a:t>
            </a:r>
            <a:endParaRPr lang="en-US" dirty="0">
              <a:solidFill>
                <a:schemeClr val="bg1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90625" b="-1302"/>
          <a:stretch/>
        </p:blipFill>
        <p:spPr>
          <a:xfrm>
            <a:off x="0" y="9023040"/>
            <a:ext cx="130048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31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0083" y="127932"/>
            <a:ext cx="9434634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Analysing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 Observing Logs for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Mookodi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Lesedi</a:t>
            </a:r>
            <a:endParaRPr lang="en-US" sz="32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450" y="861513"/>
            <a:ext cx="7907879" cy="40911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610" y="5157351"/>
            <a:ext cx="7416800" cy="3797300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2" idx="2"/>
          </p:cNvCxnSpPr>
          <p:nvPr/>
        </p:nvCxnSpPr>
        <p:spPr>
          <a:xfrm>
            <a:off x="5882390" y="4952688"/>
            <a:ext cx="0" cy="468680"/>
          </a:xfrm>
          <a:prstGeom prst="straightConnector1">
            <a:avLst/>
          </a:prstGeom>
          <a:noFill/>
          <a:ln w="53975" cap="flat">
            <a:solidFill>
              <a:schemeClr val="accent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90625" b="-1302"/>
          <a:stretch/>
        </p:blipFill>
        <p:spPr>
          <a:xfrm>
            <a:off x="0" y="8839200"/>
            <a:ext cx="130048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97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93" y="930812"/>
            <a:ext cx="10058400" cy="69364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4993" y="274870"/>
            <a:ext cx="9434634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Analysing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 Observing Logs for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Mookodi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Lesedi</a:t>
            </a:r>
            <a:endParaRPr lang="en-US" sz="32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90625" b="-1302"/>
          <a:stretch/>
        </p:blipFill>
        <p:spPr>
          <a:xfrm>
            <a:off x="0" y="8839200"/>
            <a:ext cx="130048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218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18345" y="105078"/>
            <a:ext cx="46240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The Alerts Project</a:t>
            </a:r>
            <a:endParaRPr lang="en-US" sz="40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9778" y="690912"/>
            <a:ext cx="40935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  <a:effectLst/>
                <a:latin typeface="Merriweather" charset="0"/>
              </a:rPr>
              <a:t>A unified </a:t>
            </a:r>
            <a:r>
              <a:rPr lang="en-US" sz="2800" dirty="0">
                <a:solidFill>
                  <a:schemeClr val="tx2"/>
                </a:solidFill>
                <a:effectLst/>
                <a:latin typeface="Merriweather" charset="0"/>
              </a:rPr>
              <a:t>system to </a:t>
            </a:r>
            <a:r>
              <a:rPr lang="en-US" sz="2800" smtClean="0">
                <a:solidFill>
                  <a:schemeClr val="tx2"/>
                </a:solidFill>
                <a:effectLst/>
                <a:latin typeface="Merriweather" charset="0"/>
              </a:rPr>
              <a:t>alert:</a:t>
            </a:r>
            <a:endParaRPr lang="en-US" sz="2800" dirty="0" smtClean="0">
              <a:solidFill>
                <a:schemeClr val="tx2"/>
              </a:solidFill>
              <a:effectLst/>
              <a:latin typeface="Merriweather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59" y="7275735"/>
            <a:ext cx="10058400" cy="1745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455" y="751409"/>
            <a:ext cx="4297747" cy="6752822"/>
          </a:xfrm>
          <a:prstGeom prst="rect">
            <a:avLst/>
          </a:prstGeom>
        </p:spPr>
      </p:pic>
      <p:pic>
        <p:nvPicPr>
          <p:cNvPr id="7" name="Lesedi.jpg" descr="Lesedi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9364" y="1214132"/>
            <a:ext cx="3654411" cy="6096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94" y="5389559"/>
            <a:ext cx="3156885" cy="16458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272" y="3501466"/>
            <a:ext cx="3110907" cy="16477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t="90625" b="-1302"/>
          <a:stretch/>
        </p:blipFill>
        <p:spPr>
          <a:xfrm>
            <a:off x="0" y="8839200"/>
            <a:ext cx="130048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089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18347" y="287749"/>
            <a:ext cx="55938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The Telemetry Project</a:t>
            </a:r>
            <a:endParaRPr lang="en-US" sz="40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8305" y="3621698"/>
            <a:ext cx="11392078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  <a:effectLst/>
                <a:latin typeface="Merriweather" charset="0"/>
              </a:rPr>
              <a:t>A unified </a:t>
            </a:r>
            <a:r>
              <a:rPr lang="en-US" sz="2800" dirty="0">
                <a:solidFill>
                  <a:schemeClr val="tx2"/>
                </a:solidFill>
                <a:effectLst/>
                <a:latin typeface="Merriweather" charset="0"/>
              </a:rPr>
              <a:t>system to </a:t>
            </a:r>
            <a:r>
              <a:rPr lang="en-US" sz="2800" dirty="0" smtClean="0">
                <a:solidFill>
                  <a:schemeClr val="tx2"/>
                </a:solidFill>
                <a:effectLst/>
                <a:latin typeface="Merriweather" charset="0"/>
              </a:rPr>
              <a:t>log and </a:t>
            </a:r>
            <a:r>
              <a:rPr lang="en-US" sz="2800" dirty="0" err="1" smtClean="0">
                <a:solidFill>
                  <a:schemeClr val="tx2"/>
                </a:solidFill>
                <a:effectLst/>
                <a:latin typeface="Merriweather" charset="0"/>
              </a:rPr>
              <a:t>analyse</a:t>
            </a:r>
            <a:r>
              <a:rPr lang="en-US" sz="2800" dirty="0" smtClean="0">
                <a:solidFill>
                  <a:schemeClr val="tx2"/>
                </a:solidFill>
                <a:effectLst/>
                <a:latin typeface="Merriweather" charset="0"/>
              </a:rPr>
              <a:t> telemetry from all instruments and telescopes:</a:t>
            </a:r>
            <a:endParaRPr lang="en-US" sz="2800" dirty="0" smtClean="0">
              <a:effectLst/>
              <a:latin typeface="Merriweather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effectLst/>
                <a:latin typeface="Merriweather" charset="0"/>
              </a:rPr>
              <a:t>T</a:t>
            </a:r>
            <a:r>
              <a:rPr lang="en-US" sz="2800" dirty="0" smtClean="0">
                <a:effectLst/>
                <a:latin typeface="Merriweather" charset="0"/>
              </a:rPr>
              <a:t>o perform health-checks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effectLst/>
                <a:latin typeface="Merriweather" charset="0"/>
              </a:rPr>
              <a:t>P</a:t>
            </a:r>
            <a:r>
              <a:rPr lang="en-US" sz="2800" dirty="0" smtClean="0">
                <a:effectLst/>
                <a:latin typeface="Merriweather" charset="0"/>
              </a:rPr>
              <a:t>redict </a:t>
            </a:r>
            <a:r>
              <a:rPr lang="en-US" sz="2800" dirty="0">
                <a:effectLst/>
                <a:latin typeface="Merriweather" charset="0"/>
              </a:rPr>
              <a:t>necessary maintenance in </a:t>
            </a:r>
            <a:r>
              <a:rPr lang="en-US" sz="2800" dirty="0" smtClean="0">
                <a:effectLst/>
                <a:latin typeface="Merriweather" charset="0"/>
              </a:rPr>
              <a:t>advance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/>
                <a:latin typeface="Merriweather" charset="0"/>
              </a:rPr>
              <a:t>Produce advanced data products </a:t>
            </a:r>
            <a:endParaRPr lang="en-US" sz="2800" dirty="0"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8305" y="6677412"/>
            <a:ext cx="11392078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  <a:effectLst/>
                <a:latin typeface="Merriweather" charset="0"/>
              </a:rPr>
              <a:t>Requires:</a:t>
            </a:r>
            <a:endParaRPr lang="en-US" sz="2800" dirty="0">
              <a:effectLst/>
              <a:latin typeface="Merriweather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/>
                <a:latin typeface="Merriweather" charset="0"/>
              </a:rPr>
              <a:t>Logging of telemetry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/>
                <a:latin typeface="Merriweather" charset="0"/>
              </a:rPr>
              <a:t>Database design and implementation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/>
                <a:latin typeface="Merriweather" charset="0"/>
              </a:rPr>
              <a:t>AI tools</a:t>
            </a:r>
          </a:p>
        </p:txBody>
      </p:sp>
      <p:pic>
        <p:nvPicPr>
          <p:cNvPr id="9" name="Sutherland Plateau Panorama_credit_01.jpg" descr="Sutherland Plateau Panorama_credit_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9242" y="1223111"/>
            <a:ext cx="9144001" cy="21095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694" y="4281510"/>
            <a:ext cx="5092700" cy="508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90625" b="-1302"/>
          <a:stretch/>
        </p:blipFill>
        <p:spPr>
          <a:xfrm>
            <a:off x="0" y="8839200"/>
            <a:ext cx="130048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558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60" y="2069133"/>
            <a:ext cx="10058400" cy="67148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53563" y="564023"/>
            <a:ext cx="7653698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Document </a:t>
            </a:r>
            <a:r>
              <a:rPr lang="en-US" sz="320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Configuration </a:t>
            </a:r>
            <a:r>
              <a:rPr lang="en-US" sz="320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Management</a:t>
            </a:r>
            <a:endParaRPr lang="en-US" sz="32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1031" y="1160332"/>
            <a:ext cx="6502400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SALT docs, SAAO docs, IO docs,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Topswiki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googledocs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r-IN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…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62298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4465760"/>
            <a:ext cx="7620000" cy="50768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74" y="0"/>
            <a:ext cx="6868911" cy="5424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90625" b="-1302"/>
          <a:stretch/>
        </p:blipFill>
        <p:spPr>
          <a:xfrm>
            <a:off x="0" y="8839200"/>
            <a:ext cx="130048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248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6" y="101600"/>
            <a:ext cx="12834603" cy="941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214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72373" y="97965"/>
            <a:ext cx="3556423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Lesedi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 Pre-Flight</a:t>
            </a:r>
            <a:endParaRPr lang="en-US" sz="32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85" y="633496"/>
            <a:ext cx="10058400" cy="32986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515" y="3354229"/>
            <a:ext cx="6605609" cy="49542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85" y="3855413"/>
            <a:ext cx="4111223" cy="49837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90625" b="-1302"/>
          <a:stretch/>
        </p:blipFill>
        <p:spPr>
          <a:xfrm>
            <a:off x="0" y="8839200"/>
            <a:ext cx="130048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688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27827" y="152990"/>
            <a:ext cx="7794763" cy="1106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Analysis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of ATLAS all-sky DAY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images</a:t>
            </a:r>
          </a:p>
          <a:p>
            <a:pPr marL="48219" lvl="8" algn="ctr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for scheduling flats with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Mookodi</a:t>
            </a:r>
            <a:endParaRPr lang="en-US" sz="32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01" y="1224320"/>
            <a:ext cx="9876016" cy="7772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90625" b="-1302"/>
          <a:stretch/>
        </p:blipFill>
        <p:spPr>
          <a:xfrm>
            <a:off x="0" y="8839200"/>
            <a:ext cx="130048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53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73636" y="274870"/>
            <a:ext cx="7794763" cy="1106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320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Analysis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of ATLAS all-sky </a:t>
            </a:r>
            <a:r>
              <a:rPr lang="en-US" sz="320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DAY </a:t>
            </a:r>
            <a:r>
              <a:rPr lang="en-US" sz="320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images</a:t>
            </a:r>
          </a:p>
          <a:p>
            <a:pPr marL="48219" lvl="8" algn="ctr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for scheduling flats with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Mookodi</a:t>
            </a:r>
            <a:endParaRPr lang="en-US" sz="32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32" y="1381840"/>
            <a:ext cx="7725000" cy="312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4546" y="5792212"/>
            <a:ext cx="1249250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285750" algn="just">
              <a:spcBef>
                <a:spcPts val="0"/>
              </a:spcBef>
              <a:buFont typeface="Arial" charset="0"/>
              <a:buChar char="•"/>
            </a:pPr>
            <a:r>
              <a:rPr lang="en-US" sz="2400" b="0" dirty="0">
                <a:solidFill>
                  <a:schemeClr val="tx2"/>
                </a:solidFill>
                <a:effectLst/>
                <a:latin typeface="Arial" charset="0"/>
              </a:rPr>
              <a:t>The </a:t>
            </a:r>
            <a:r>
              <a:rPr lang="en-US" sz="2400" dirty="0">
                <a:solidFill>
                  <a:schemeClr val="tx2"/>
                </a:solidFill>
                <a:effectLst/>
                <a:latin typeface="Arial" charset="0"/>
              </a:rPr>
              <a:t>model is trained </a:t>
            </a:r>
            <a:r>
              <a:rPr lang="en-US" sz="2400" b="0" dirty="0">
                <a:solidFill>
                  <a:schemeClr val="tx2"/>
                </a:solidFill>
                <a:effectLst/>
                <a:latin typeface="Arial" charset="0"/>
              </a:rPr>
              <a:t>on data collected over several months and sorted by cloud cover percentages (GOOD: 0-20%, MARGINAL: 20-40%, BAD: 40-100%). </a:t>
            </a:r>
            <a:endParaRPr lang="en-US" sz="2400" b="0" dirty="0" smtClean="0">
              <a:solidFill>
                <a:schemeClr val="tx2"/>
              </a:solidFill>
              <a:effectLst/>
              <a:latin typeface="Arial" charset="0"/>
            </a:endParaRPr>
          </a:p>
          <a:p>
            <a:pPr marL="742950" indent="-285750" algn="just">
              <a:spcBef>
                <a:spcPts val="0"/>
              </a:spcBef>
              <a:buFont typeface="Arial" charset="0"/>
              <a:buChar char="•"/>
            </a:pPr>
            <a:endParaRPr lang="en-US" sz="2400" b="0" dirty="0" smtClean="0">
              <a:solidFill>
                <a:schemeClr val="tx2"/>
              </a:solidFill>
              <a:effectLst/>
              <a:latin typeface="Arial" charset="0"/>
            </a:endParaRPr>
          </a:p>
          <a:p>
            <a:pPr marL="742950" indent="-285750" algn="just">
              <a:spcBef>
                <a:spcPts val="0"/>
              </a:spcBef>
              <a:buFont typeface="Arial" charset="0"/>
              <a:buChar char="•"/>
            </a:pPr>
            <a:r>
              <a:rPr lang="en-US" sz="2400" b="0" dirty="0" smtClean="0">
                <a:solidFill>
                  <a:schemeClr val="tx2"/>
                </a:solidFill>
                <a:effectLst/>
                <a:latin typeface="Arial" charset="0"/>
              </a:rPr>
              <a:t>The model was trained via Google’s Teachable Machines, then implemented in Python using </a:t>
            </a:r>
            <a:r>
              <a:rPr lang="en-US" sz="2400" b="0" dirty="0" err="1">
                <a:solidFill>
                  <a:schemeClr val="tx2"/>
                </a:solidFill>
                <a:effectLst/>
                <a:latin typeface="Arial" charset="0"/>
              </a:rPr>
              <a:t>Keras</a:t>
            </a:r>
            <a:r>
              <a:rPr lang="en-US" sz="2400" b="0" dirty="0">
                <a:solidFill>
                  <a:schemeClr val="tx2"/>
                </a:solidFill>
                <a:effectLst/>
                <a:latin typeface="Arial" charset="0"/>
              </a:rPr>
              <a:t> (an open-source deep learning library written in Python). </a:t>
            </a:r>
          </a:p>
          <a:p>
            <a:pPr marL="742950" indent="-285750" algn="just">
              <a:spcBef>
                <a:spcPts val="0"/>
              </a:spcBef>
              <a:buFont typeface="Arial" charset="0"/>
              <a:buChar char="•"/>
            </a:pPr>
            <a:endParaRPr lang="en-US" sz="2400" b="0" dirty="0" smtClean="0">
              <a:solidFill>
                <a:schemeClr val="tx2"/>
              </a:solidFill>
              <a:effectLst/>
              <a:latin typeface="Arial" charset="0"/>
            </a:endParaRPr>
          </a:p>
          <a:p>
            <a:pPr marL="742950" indent="-285750" algn="just">
              <a:spcBef>
                <a:spcPts val="0"/>
              </a:spcBef>
              <a:buFont typeface="Arial" charset="0"/>
              <a:buChar char="•"/>
            </a:pPr>
            <a:r>
              <a:rPr lang="en-US" sz="2400" b="0" dirty="0" smtClean="0">
                <a:solidFill>
                  <a:schemeClr val="tx2"/>
                </a:solidFill>
                <a:effectLst/>
                <a:latin typeface="Arial" charset="0"/>
              </a:rPr>
              <a:t>Image is also verified </a:t>
            </a:r>
            <a:r>
              <a:rPr lang="en-US" sz="2400" b="0" dirty="0">
                <a:solidFill>
                  <a:schemeClr val="tx2"/>
                </a:solidFill>
                <a:effectLst/>
                <a:latin typeface="Arial" charset="0"/>
              </a:rPr>
              <a:t>using computer vision of timestamps embedded within the image). </a:t>
            </a:r>
            <a:endParaRPr lang="en-US" sz="2400" b="0" dirty="0">
              <a:solidFill>
                <a:schemeClr val="tx2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853" y="2636661"/>
            <a:ext cx="6045200" cy="3022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90625" b="-1302"/>
          <a:stretch/>
        </p:blipFill>
        <p:spPr>
          <a:xfrm>
            <a:off x="0" y="8839200"/>
            <a:ext cx="130048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953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90625" b="-1302"/>
          <a:stretch/>
        </p:blipFill>
        <p:spPr>
          <a:xfrm>
            <a:off x="0" y="9004300"/>
            <a:ext cx="13004800" cy="1041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3" y="2455168"/>
            <a:ext cx="12912834" cy="441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648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843" y="1856584"/>
            <a:ext cx="6477044" cy="69826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73636" y="274870"/>
            <a:ext cx="8203528" cy="1106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Analysis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of ATLAS all-sky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NIGHT images</a:t>
            </a:r>
          </a:p>
          <a:p>
            <a:pPr marL="48219" lvl="8" algn="ctr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for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determining cloud coverage</a:t>
            </a:r>
            <a:endParaRPr lang="en-US" sz="32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5768"/>
            <a:ext cx="6976582" cy="4387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90625" b="-1302"/>
          <a:stretch/>
        </p:blipFill>
        <p:spPr>
          <a:xfrm>
            <a:off x="0" y="8839200"/>
            <a:ext cx="130048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168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03953" y="201967"/>
            <a:ext cx="9962023" cy="13285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Automation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of 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74inch+SHOCNWONDER</a:t>
            </a:r>
          </a:p>
          <a:p>
            <a:pPr marL="48219" lvl="8" algn="ctr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via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4000" dirty="0" smtClean="0">
                <a:solidFill>
                  <a:srgbClr val="FF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OCS</a:t>
            </a:r>
            <a:endParaRPr lang="en-US" sz="4000" dirty="0">
              <a:solidFill>
                <a:srgbClr val="FF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74inch_crp.jpg" descr="74inch_crp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6325" y="1537431"/>
            <a:ext cx="5692316" cy="7323032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/>
          <p:cNvSpPr/>
          <p:nvPr/>
        </p:nvSpPr>
        <p:spPr>
          <a:xfrm>
            <a:off x="6284964" y="1568023"/>
            <a:ext cx="6253407" cy="7791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  <a:effectLst/>
                <a:latin typeface="Merriweather" charset="0"/>
              </a:rPr>
              <a:t>Testing/fine tuning:</a:t>
            </a:r>
            <a:endParaRPr lang="en-US" sz="2800" dirty="0">
              <a:effectLst/>
              <a:latin typeface="Merriweather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/>
                <a:latin typeface="Merriweather" charset="0"/>
              </a:rPr>
              <a:t>Submit requests via OCS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/>
                <a:latin typeface="Merriweather" charset="0"/>
              </a:rPr>
              <a:t>74inch polls OCS for schedule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/>
                <a:latin typeface="Merriweather" charset="0"/>
              </a:rPr>
              <a:t>74inch executes OCS requests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/>
                <a:latin typeface="Merriweather" charset="0"/>
              </a:rPr>
              <a:t>Point to target RA, Dec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/>
                <a:latin typeface="Merriweather" charset="0"/>
              </a:rPr>
              <a:t>Perform WCS on live image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/>
                <a:latin typeface="Merriweather" charset="0"/>
              </a:rPr>
              <a:t>Fine pointing to magic pixel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/>
                <a:latin typeface="Merriweather" charset="0"/>
              </a:rPr>
              <a:t>Auto focus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/>
                <a:latin typeface="Merriweather" charset="0"/>
              </a:rPr>
              <a:t>Start guiding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/>
                <a:latin typeface="Merriweather" charset="0"/>
              </a:rPr>
              <a:t>Perform observations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>
              <a:effectLst/>
              <a:latin typeface="Merriweather" charset="0"/>
            </a:endParaRPr>
          </a:p>
          <a:p>
            <a:r>
              <a:rPr lang="en-US" sz="2800" dirty="0" err="1" smtClean="0">
                <a:solidFill>
                  <a:schemeClr val="tx2"/>
                </a:solidFill>
                <a:effectLst/>
                <a:latin typeface="Merriweather" charset="0"/>
              </a:rPr>
              <a:t>Todo</a:t>
            </a:r>
            <a:r>
              <a:rPr lang="en-US" sz="2800" dirty="0" smtClean="0">
                <a:solidFill>
                  <a:schemeClr val="tx2"/>
                </a:solidFill>
                <a:effectLst/>
                <a:latin typeface="Merriweather" charset="0"/>
              </a:rPr>
              <a:t>: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/>
                <a:latin typeface="Merriweather" charset="0"/>
              </a:rPr>
              <a:t>LCU for weather override </a:t>
            </a:r>
            <a:r>
              <a:rPr lang="en-US" sz="2800" dirty="0" err="1" smtClean="0">
                <a:effectLst/>
                <a:latin typeface="Merriweather" charset="0"/>
              </a:rPr>
              <a:t>etc</a:t>
            </a:r>
            <a:endParaRPr lang="en-US" sz="2800" dirty="0">
              <a:effectLst/>
              <a:latin typeface="Merriweather" charset="0"/>
            </a:endParaRPr>
          </a:p>
          <a:p>
            <a:pPr marL="457200" indent="-457200">
              <a:buFont typeface="Arial" charset="0"/>
              <a:buChar char="•"/>
            </a:pPr>
            <a:endParaRPr lang="en-US" sz="2800" dirty="0" smtClean="0">
              <a:effectLst/>
              <a:latin typeface="Merriweather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90625" b="-1302"/>
          <a:stretch/>
        </p:blipFill>
        <p:spPr>
          <a:xfrm>
            <a:off x="0" y="8839200"/>
            <a:ext cx="130048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17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31245" y="337651"/>
            <a:ext cx="47747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SAAO</a:t>
            </a:r>
            <a:r>
              <a:rPr lang="en-US" sz="1836" b="0" dirty="0" smtClean="0">
                <a:effectLst/>
                <a:sym typeface="Arial"/>
              </a:rPr>
              <a:t> 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data archive</a:t>
            </a:r>
            <a:endParaRPr lang="en-US" sz="40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8" y="983982"/>
            <a:ext cx="12755727" cy="76319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90625" b="-1302"/>
          <a:stretch/>
        </p:blipFill>
        <p:spPr>
          <a:xfrm>
            <a:off x="0" y="8839200"/>
            <a:ext cx="130048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09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90625" b="-1302"/>
          <a:stretch/>
        </p:blipFill>
        <p:spPr>
          <a:xfrm>
            <a:off x="0" y="9004300"/>
            <a:ext cx="13004800" cy="1041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67400" y="1705303"/>
            <a:ext cx="6896100" cy="355994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endParaRPr lang="en-US" sz="2400" b="0" dirty="0" smtClean="0">
              <a:solidFill>
                <a:srgbClr val="252525"/>
              </a:solidFill>
              <a:effectLst/>
              <a:latin typeface="Arial" charset="0"/>
            </a:endParaRPr>
          </a:p>
          <a:p>
            <a:pPr algn="ctr"/>
            <a:r>
              <a:rPr lang="en-US" sz="2400" b="0" dirty="0" smtClean="0">
                <a:solidFill>
                  <a:srgbClr val="252525"/>
                </a:solidFill>
                <a:effectLst/>
                <a:latin typeface="Arial" charset="0"/>
              </a:rPr>
              <a:t>PRIME telescope</a:t>
            </a:r>
            <a:endParaRPr lang="en-US" sz="2400" b="0" dirty="0">
              <a:solidFill>
                <a:srgbClr val="252525"/>
              </a:solidFill>
              <a:effectLst/>
              <a:latin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b="0" dirty="0" smtClean="0">
                <a:solidFill>
                  <a:srgbClr val="252525"/>
                </a:solidFill>
                <a:effectLst/>
                <a:latin typeface="Arial" charset="0"/>
              </a:rPr>
              <a:t>diameter </a:t>
            </a:r>
            <a:r>
              <a:rPr lang="en-US" sz="2400" b="0" dirty="0">
                <a:solidFill>
                  <a:srgbClr val="252525"/>
                </a:solidFill>
                <a:effectLst/>
                <a:latin typeface="Arial" charset="0"/>
              </a:rPr>
              <a:t>= 1.8-m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0" dirty="0" smtClean="0">
                <a:solidFill>
                  <a:srgbClr val="252525"/>
                </a:solidFill>
                <a:effectLst/>
                <a:latin typeface="Arial" charset="0"/>
              </a:rPr>
              <a:t>prime </a:t>
            </a:r>
            <a:r>
              <a:rPr lang="en-US" sz="2400" b="0" dirty="0">
                <a:solidFill>
                  <a:srgbClr val="252525"/>
                </a:solidFill>
                <a:effectLst/>
                <a:latin typeface="Arial" charset="0"/>
              </a:rPr>
              <a:t>focus detector = mosaic of 4 x H4RG-10 HgCdTe arrays with 10 micron pixels (flight spares from the </a:t>
            </a:r>
            <a:r>
              <a:rPr lang="en-US" sz="2400" b="0" dirty="0" smtClean="0">
                <a:solidFill>
                  <a:srgbClr val="252525"/>
                </a:solidFill>
                <a:effectLst/>
                <a:latin typeface="Arial" charset="0"/>
              </a:rPr>
              <a:t>WFIRST-</a:t>
            </a:r>
            <a:r>
              <a:rPr lang="en-US" sz="2400" dirty="0">
                <a:solidFill>
                  <a:schemeClr val="tx2"/>
                </a:solidFill>
              </a:rPr>
              <a:t>Nancy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tx2"/>
                </a:solidFill>
              </a:rPr>
              <a:t>Grace Roman Space Telescope</a:t>
            </a:r>
            <a:r>
              <a:rPr lang="en-US" sz="2400" b="0" dirty="0" smtClean="0">
                <a:solidFill>
                  <a:schemeClr val="tx2"/>
                </a:solidFill>
                <a:effectLst/>
                <a:latin typeface="Arial" charset="0"/>
              </a:rPr>
              <a:t> </a:t>
            </a:r>
            <a:r>
              <a:rPr lang="en-US" sz="2400" b="0" dirty="0">
                <a:solidFill>
                  <a:srgbClr val="252525"/>
                </a:solidFill>
                <a:effectLst/>
                <a:latin typeface="Arial" charset="0"/>
              </a:rPr>
              <a:t>mission</a:t>
            </a:r>
            <a:r>
              <a:rPr lang="en-US" sz="2400" b="0" dirty="0" smtClean="0">
                <a:solidFill>
                  <a:srgbClr val="252525"/>
                </a:solidFill>
                <a:effectLst/>
                <a:latin typeface="Arial" charset="0"/>
              </a:rPr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0" dirty="0" smtClean="0">
                <a:solidFill>
                  <a:srgbClr val="252525"/>
                </a:solidFill>
                <a:effectLst/>
                <a:latin typeface="Arial" charset="0"/>
              </a:rPr>
              <a:t>1.3x1.3 degree FOV</a:t>
            </a:r>
            <a:endParaRPr lang="en-US" sz="2400" b="0" dirty="0">
              <a:solidFill>
                <a:srgbClr val="252525"/>
              </a:solidFill>
              <a:effectLst/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0"/>
            <a:ext cx="4991100" cy="887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83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3639" y="238014"/>
            <a:ext cx="12428113" cy="85756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US" sz="5400" dirty="0" smtClean="0">
                <a:solidFill>
                  <a:schemeClr val="accent1">
                    <a:lumMod val="75000"/>
                  </a:schemeClr>
                </a:solidFill>
              </a:rPr>
              <a:t>The Intelligent Observatory (IO)</a:t>
            </a:r>
          </a:p>
          <a:p>
            <a:pPr algn="ctr"/>
            <a:r>
              <a:rPr lang="en-US" sz="5400" dirty="0" smtClean="0">
                <a:solidFill>
                  <a:schemeClr val="accent1">
                    <a:lumMod val="75000"/>
                  </a:schemeClr>
                </a:solidFill>
              </a:rPr>
              <a:t>Vision #1</a:t>
            </a:r>
            <a:endParaRPr lang="en-US" sz="5400" dirty="0">
              <a:solidFill>
                <a:schemeClr val="accent1">
                  <a:lumMod val="75000"/>
                </a:schemeClr>
              </a:solidFill>
            </a:endParaRP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endParaRPr lang="en-US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endParaRPr lang="en-US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Submit observation requests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at any time✅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Science on any time scale ✅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Observe from Sutherland, Cape Town or anywhere ✅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Observe manually, queue or service ✅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Respond to alerts, computer generated requests ✅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Automate from science idea –&gt; data acquisition -&gt; publication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⏳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endParaRPr lang="en-US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Enhance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our national and international partnerships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✅</a:t>
            </a:r>
          </a:p>
          <a:p>
            <a:pPr marL="135012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Coordinated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science across telescopes in the era of multi-messenger astronomy ✅</a:t>
            </a:r>
          </a:p>
          <a:p>
            <a:pPr marL="135012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Advance SAAO into the 4IR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⏳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spc="0" normalizeH="0" baseline="0" dirty="0">
              <a:ln>
                <a:noFill/>
              </a:ln>
              <a:solidFill>
                <a:schemeClr val="accent1">
                  <a:lumOff val="12500"/>
                </a:schemeClr>
              </a:solidFill>
              <a:effectLst>
                <a:outerShdw blurRad="12700" dist="63500" dir="18900000" rotWithShape="0">
                  <a:srgbClr val="D6D5D5"/>
                </a:outerShdw>
              </a:effectLst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0625" b="-1302"/>
          <a:stretch/>
        </p:blipFill>
        <p:spPr>
          <a:xfrm>
            <a:off x="0" y="8839200"/>
            <a:ext cx="130048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137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79500" y="1219200"/>
            <a:ext cx="9753600" cy="73152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90625" b="-1302"/>
          <a:stretch/>
        </p:blipFill>
        <p:spPr>
          <a:xfrm>
            <a:off x="0" y="8839200"/>
            <a:ext cx="13004800" cy="1041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26300" y="1377068"/>
            <a:ext cx="5549900" cy="5124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>
              <a:buFont typeface="Arial" charset="0"/>
              <a:buChar char="•"/>
            </a:pPr>
            <a:endParaRPr lang="en-US" sz="2800" dirty="0" smtClean="0">
              <a:solidFill>
                <a:schemeClr val="bg1"/>
              </a:solidFill>
              <a:effectLst/>
            </a:endParaRPr>
          </a:p>
          <a:p>
            <a:r>
              <a:rPr lang="en-US" sz="2800" dirty="0" smtClean="0">
                <a:solidFill>
                  <a:schemeClr val="bg1"/>
                </a:solidFill>
                <a:effectLst/>
              </a:rPr>
              <a:t>Remote Control Room in Cape Town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 smtClean="0">
              <a:solidFill>
                <a:schemeClr val="bg1"/>
              </a:solidFill>
              <a:effectLst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effectLst/>
              </a:rPr>
              <a:t>Designed </a:t>
            </a:r>
            <a:r>
              <a:rPr lang="en-US" sz="2800" dirty="0">
                <a:solidFill>
                  <a:schemeClr val="bg1"/>
                </a:solidFill>
                <a:effectLst/>
              </a:rPr>
              <a:t>as our flagship facility for remote </a:t>
            </a:r>
            <a:r>
              <a:rPr lang="en-US" sz="2800" dirty="0" smtClean="0">
                <a:solidFill>
                  <a:schemeClr val="bg1"/>
                </a:solidFill>
                <a:effectLst/>
              </a:rPr>
              <a:t>operations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  <a:effectLst/>
              </a:rPr>
              <a:t>Immersive experience.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effectLst/>
              </a:rPr>
              <a:t>For </a:t>
            </a:r>
            <a:r>
              <a:rPr lang="en-US" sz="2800" dirty="0">
                <a:solidFill>
                  <a:schemeClr val="bg1"/>
                </a:solidFill>
                <a:effectLst/>
              </a:rPr>
              <a:t>our researchers, students and </a:t>
            </a:r>
            <a:r>
              <a:rPr lang="en-US" sz="2800" dirty="0" smtClean="0">
                <a:solidFill>
                  <a:schemeClr val="bg1"/>
                </a:solidFill>
                <a:effectLst/>
              </a:rPr>
              <a:t>visitors</a:t>
            </a:r>
          </a:p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spc="0" normalizeH="0" baseline="0" dirty="0">
              <a:ln>
                <a:noFill/>
              </a:ln>
              <a:solidFill>
                <a:schemeClr val="accent1">
                  <a:lumOff val="12500"/>
                </a:schemeClr>
              </a:solidFill>
              <a:effectLst>
                <a:outerShdw blurRad="12700" dist="63500" dir="18900000" rotWithShape="0">
                  <a:srgbClr val="D6D5D5"/>
                </a:outerShdw>
              </a:effectLst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45484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3803" y="363408"/>
            <a:ext cx="100133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New partnership with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Hartree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Center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UK</a:t>
            </a:r>
          </a:p>
        </p:txBody>
      </p:sp>
      <p:sp>
        <p:nvSpPr>
          <p:cNvPr id="3" name="Rectangle 2"/>
          <p:cNvSpPr/>
          <p:nvPr/>
        </p:nvSpPr>
        <p:spPr>
          <a:xfrm>
            <a:off x="675425" y="2057639"/>
            <a:ext cx="1131480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New </a:t>
            </a:r>
            <a:r>
              <a:rPr lang="en-US" sz="2000" dirty="0">
                <a:solidFill>
                  <a:schemeClr val="tx2"/>
                </a:solidFill>
              </a:rPr>
              <a:t>partnership: NRF – UK Science Technology Research Council</a:t>
            </a:r>
          </a:p>
          <a:p>
            <a:r>
              <a:rPr lang="en-US" sz="2000" dirty="0" err="1" smtClean="0">
                <a:solidFill>
                  <a:schemeClr val="tx2"/>
                </a:solidFill>
              </a:rPr>
              <a:t>Hartree</a:t>
            </a:r>
            <a:r>
              <a:rPr lang="en-US" sz="2000" dirty="0" smtClean="0">
                <a:solidFill>
                  <a:schemeClr val="tx2"/>
                </a:solidFill>
              </a:rPr>
              <a:t> operates </a:t>
            </a:r>
            <a:r>
              <a:rPr lang="en-US" sz="2000" dirty="0">
                <a:solidFill>
                  <a:schemeClr val="tx2"/>
                </a:solidFill>
              </a:rPr>
              <a:t>under the Science and Technology Facilities Council (STFC), which is part of UK Research and Innovation (UKRI</a:t>
            </a:r>
            <a:r>
              <a:rPr lang="en-US" sz="2000" dirty="0" smtClean="0">
                <a:solidFill>
                  <a:schemeClr val="tx2"/>
                </a:solidFill>
              </a:rPr>
              <a:t>)</a:t>
            </a:r>
          </a:p>
          <a:p>
            <a:r>
              <a:rPr lang="en-US" sz="2000" b="0" dirty="0">
                <a:effectLst/>
              </a:rPr>
              <a:t>International Science Partnerships Fund (ISPF)</a:t>
            </a:r>
            <a:endParaRPr lang="en-US" sz="2000" dirty="0" smtClean="0">
              <a:solidFill>
                <a:schemeClr val="tx2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established </a:t>
            </a:r>
            <a:r>
              <a:rPr lang="en-US" sz="2000" dirty="0">
                <a:solidFill>
                  <a:schemeClr val="tx2"/>
                </a:solidFill>
              </a:rPr>
              <a:t>in 2012, </a:t>
            </a:r>
            <a:r>
              <a:rPr lang="en-US" sz="2000" dirty="0" err="1" smtClean="0">
                <a:solidFill>
                  <a:schemeClr val="tx2"/>
                </a:solidFill>
              </a:rPr>
              <a:t>Hartree</a:t>
            </a:r>
            <a:r>
              <a:rPr lang="en-US" sz="2000" dirty="0" smtClean="0">
                <a:solidFill>
                  <a:schemeClr val="tx2"/>
                </a:solidFill>
              </a:rPr>
              <a:t> Center is </a:t>
            </a:r>
            <a:r>
              <a:rPr lang="en-US" sz="2000" dirty="0">
                <a:solidFill>
                  <a:schemeClr val="tx2"/>
                </a:solidFill>
              </a:rPr>
              <a:t>a UK-based research facility specializing </a:t>
            </a:r>
            <a:r>
              <a:rPr lang="en-US" sz="2000" dirty="0" smtClean="0">
                <a:solidFill>
                  <a:schemeClr val="tx2"/>
                </a:solidFill>
              </a:rPr>
              <a:t>in:</a:t>
            </a:r>
          </a:p>
          <a:p>
            <a:pPr marL="558900" lvl="6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high-performance </a:t>
            </a:r>
            <a:r>
              <a:rPr lang="en-US" sz="2000" dirty="0">
                <a:solidFill>
                  <a:schemeClr val="tx2"/>
                </a:solidFill>
              </a:rPr>
              <a:t>computing (HPC), </a:t>
            </a:r>
            <a:endParaRPr lang="en-US" sz="2000" dirty="0" smtClean="0">
              <a:solidFill>
                <a:schemeClr val="tx2"/>
              </a:solidFill>
            </a:endParaRPr>
          </a:p>
          <a:p>
            <a:pPr marL="558900" lvl="3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data </a:t>
            </a:r>
            <a:r>
              <a:rPr lang="en-US" sz="2000" dirty="0">
                <a:solidFill>
                  <a:schemeClr val="tx2"/>
                </a:solidFill>
              </a:rPr>
              <a:t>analytics, </a:t>
            </a:r>
            <a:endParaRPr lang="en-US" sz="2000" dirty="0" smtClean="0">
              <a:solidFill>
                <a:schemeClr val="tx2"/>
              </a:solidFill>
            </a:endParaRPr>
          </a:p>
          <a:p>
            <a:pPr marL="558900" lvl="3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and </a:t>
            </a:r>
            <a:r>
              <a:rPr lang="en-US" sz="2000" dirty="0">
                <a:solidFill>
                  <a:schemeClr val="tx2"/>
                </a:solidFill>
              </a:rPr>
              <a:t>artificial intelligence (AI).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838" y="6262100"/>
            <a:ext cx="6017437" cy="23796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85" y="6262101"/>
            <a:ext cx="5613400" cy="2273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90625" b="-1302"/>
          <a:stretch/>
        </p:blipFill>
        <p:spPr>
          <a:xfrm>
            <a:off x="0" y="8839200"/>
            <a:ext cx="130048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184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3639" y="1925659"/>
            <a:ext cx="12428113" cy="52003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US" sz="5400" dirty="0">
                <a:solidFill>
                  <a:schemeClr val="accent1">
                    <a:lumMod val="75000"/>
                  </a:schemeClr>
                </a:solidFill>
              </a:rPr>
              <a:t>The Intelligent Observatory (IO)</a:t>
            </a:r>
          </a:p>
          <a:p>
            <a:pPr algn="ctr"/>
            <a:r>
              <a:rPr lang="en-US" sz="5400" dirty="0">
                <a:solidFill>
                  <a:schemeClr val="accent1">
                    <a:lumMod val="75000"/>
                  </a:schemeClr>
                </a:solidFill>
              </a:rPr>
              <a:t>Vision </a:t>
            </a:r>
            <a:r>
              <a:rPr lang="en-US" sz="5400" dirty="0" smtClean="0">
                <a:solidFill>
                  <a:schemeClr val="accent1">
                    <a:lumMod val="75000"/>
                  </a:schemeClr>
                </a:solidFill>
              </a:rPr>
              <a:t>#2</a:t>
            </a:r>
            <a:endParaRPr lang="en-US" sz="5400" dirty="0">
              <a:solidFill>
                <a:schemeClr val="accent1">
                  <a:lumMod val="75000"/>
                </a:schemeClr>
              </a:solidFill>
            </a:endParaRP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endParaRPr lang="en-US" sz="54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endParaRPr lang="en-US" sz="2400" dirty="0" smtClean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Document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Configuration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Management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RAG Projects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Telemetry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Project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Alerts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Project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0625" b="-1302"/>
          <a:stretch/>
        </p:blipFill>
        <p:spPr>
          <a:xfrm>
            <a:off x="0" y="8839200"/>
            <a:ext cx="130048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1254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3639" y="502193"/>
            <a:ext cx="12428113" cy="8047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US" sz="5400" dirty="0">
                <a:solidFill>
                  <a:schemeClr val="accent1">
                    <a:lumMod val="75000"/>
                  </a:schemeClr>
                </a:solidFill>
              </a:rPr>
              <a:t>The Intelligent Observatory (IO)</a:t>
            </a:r>
          </a:p>
          <a:p>
            <a:pPr algn="ctr"/>
            <a:r>
              <a:rPr lang="en-US" sz="5400" dirty="0">
                <a:solidFill>
                  <a:schemeClr val="accent1">
                    <a:lumMod val="75000"/>
                  </a:schemeClr>
                </a:solidFill>
              </a:rPr>
              <a:t>Vision </a:t>
            </a:r>
            <a:r>
              <a:rPr lang="en-US" sz="5400" dirty="0" smtClean="0">
                <a:solidFill>
                  <a:schemeClr val="accent1">
                    <a:lumMod val="75000"/>
                  </a:schemeClr>
                </a:solidFill>
              </a:rPr>
              <a:t>#2</a:t>
            </a:r>
            <a:endParaRPr lang="en-US" sz="5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5400" dirty="0">
              <a:solidFill>
                <a:schemeClr val="accent1">
                  <a:lumMod val="75000"/>
                </a:schemeClr>
              </a:solidFill>
            </a:endParaRP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endParaRPr lang="en-US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Analysing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Observing Logs for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Mookodi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Analysis of ATLAS all-sky DAY images for scheduling flats with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Mookodi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Analysis of ATLAS All-Sky Night Images for Determining Cloud Coverage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Automation of 74inch + SHOCNWONDER via the OCS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SAAO data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archive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endParaRPr lang="en-US" sz="2400" dirty="0" smtClean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Document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Configuration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Management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RAG Projects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Telemetry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Project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Alerts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Project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0625" b="-1302"/>
          <a:stretch/>
        </p:blipFill>
        <p:spPr>
          <a:xfrm>
            <a:off x="0" y="8839200"/>
            <a:ext cx="130048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1394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3331" y="147453"/>
            <a:ext cx="9434634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Analysing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 Observing Logs for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Mookodi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Lesedi</a:t>
            </a:r>
            <a:endParaRPr lang="en-US" sz="32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88" y="5936105"/>
            <a:ext cx="12339622" cy="35576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90625" b="-1302"/>
          <a:stretch/>
        </p:blipFill>
        <p:spPr>
          <a:xfrm>
            <a:off x="0" y="8839200"/>
            <a:ext cx="13004800" cy="1041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6" y="904049"/>
            <a:ext cx="12912834" cy="441146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4032354" y="3297836"/>
            <a:ext cx="1843790" cy="2638269"/>
          </a:xfrm>
          <a:prstGeom prst="straightConnector1">
            <a:avLst/>
          </a:prstGeom>
          <a:noFill/>
          <a:ln w="57150" cap="flat">
            <a:solidFill>
              <a:schemeClr val="accent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8580230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FFFFFF"/>
      </a:dk1>
      <a:lt1>
        <a:srgbClr val="40B9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100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chemeClr val="accent1">
                <a:lumOff val="12500"/>
              </a:schemeClr>
            </a:solidFill>
            <a:effectLst>
              <a:outerShdw blurRad="12700" dist="63500" dir="18900000" rotWithShape="0">
                <a:srgbClr val="D6D5D5"/>
              </a:outerShdw>
            </a:effectLst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100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chemeClr val="accent1">
                <a:lumOff val="12500"/>
              </a:schemeClr>
            </a:solidFill>
            <a:effectLst>
              <a:outerShdw blurRad="12700" dist="63500" dir="18900000" rotWithShape="0">
                <a:srgbClr val="D6D5D5"/>
              </a:outerShdw>
            </a:effectLst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41713</TotalTime>
  <Words>538</Words>
  <Application>Microsoft Macintosh PowerPoint</Application>
  <PresentationFormat>Custom</PresentationFormat>
  <Paragraphs>108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Calibri</vt:lpstr>
      <vt:lpstr>Helvetica Light</vt:lpstr>
      <vt:lpstr>Helvetica Neue</vt:lpstr>
      <vt:lpstr>Helvetica Neue Light</vt:lpstr>
      <vt:lpstr>Helvetica Neue Medium</vt:lpstr>
      <vt:lpstr>Helvetica Neue Thin</vt:lpstr>
      <vt:lpstr>Merriweather</vt:lpstr>
      <vt:lpstr>Arial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376</cp:revision>
  <dcterms:modified xsi:type="dcterms:W3CDTF">2025-03-23T08:20:47Z</dcterms:modified>
</cp:coreProperties>
</file>